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0510"/>
    <p:restoredTop sz="92166"/>
  </p:normalViewPr>
  <p:slideViewPr>
    <p:cSldViewPr snapToGrid="0">
      <p:cViewPr varScale="1">
        <p:scale>
          <a:sx n="135" d="100"/>
          <a:sy n="135" d="100"/>
        </p:scale>
        <p:origin x="68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Shape 4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Shape 5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6" name="Shape 5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Shape 6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6" name="Shape 6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6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6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75" name="Shape 75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Shape 9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97" name="Shape 97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Shape 10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Shape 11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6" name="Shape 11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Shape 12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Shape 16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Shape 19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2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hyperlink" Target="https://www.reddit.com/r/SuicideWatch/" TargetMode="External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g"/><Relationship Id="rId5" Type="http://schemas.openxmlformats.org/officeDocument/2006/relationships/hyperlink" Target="https://www.semrush.com/blog/how-data-science-can-impact-seo-semrushchat/" TargetMode="External"/><Relationship Id="rId6" Type="http://schemas.openxmlformats.org/officeDocument/2006/relationships/hyperlink" Target="https://thethoughtco.org/2017/09/09/suicide-prevention-warning-signs-helpline-details-across-india/" TargetMode="External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31.png"/><Relationship Id="rId6" Type="http://schemas.openxmlformats.org/officeDocument/2006/relationships/image" Target="../media/image19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ctrTitle"/>
          </p:nvPr>
        </p:nvSpPr>
        <p:spPr>
          <a:xfrm>
            <a:off x="460950" y="1679625"/>
            <a:ext cx="8222100" cy="11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/>
              <a:t>Student Presentations</a:t>
            </a:r>
            <a:endParaRPr sz="4000" b="1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4000" b="1"/>
          </a:p>
        </p:txBody>
      </p:sp>
      <p:sp>
        <p:nvSpPr>
          <p:cNvPr id="206" name="Shape 206"/>
          <p:cNvSpPr txBox="1">
            <a:spLocks noGrp="1"/>
          </p:cNvSpPr>
          <p:nvPr>
            <p:ph type="subTitle" idx="1"/>
          </p:nvPr>
        </p:nvSpPr>
        <p:spPr>
          <a:xfrm>
            <a:off x="460950" y="3289100"/>
            <a:ext cx="8222100" cy="14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Nasim, Aldo, Xavier, Ian, Sam, Eura, Mengyuan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College of Computing and Digital Media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DePaul University</a:t>
            </a:r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950" y="181000"/>
            <a:ext cx="3482749" cy="7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265500" y="693900"/>
            <a:ext cx="4045200" cy="117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Librec Auto</a:t>
            </a:r>
            <a:endParaRPr sz="4500" b="1">
              <a:solidFill>
                <a:schemeClr val="accent2"/>
              </a:solidFill>
            </a:endParaRPr>
          </a:p>
        </p:txBody>
      </p:sp>
      <p:sp>
        <p:nvSpPr>
          <p:cNvPr id="271" name="Shape 271"/>
          <p:cNvSpPr txBox="1">
            <a:spLocks noGrp="1"/>
          </p:cNvSpPr>
          <p:nvPr>
            <p:ph type="subTitle" idx="1"/>
          </p:nvPr>
        </p:nvSpPr>
        <p:spPr>
          <a:xfrm>
            <a:off x="265500" y="2354674"/>
            <a:ext cx="4045200" cy="24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Xavier Sepulveda, Aldo Ordonez-Gauger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Research Assistants for DePaul’s Center for Web Intelligence</a:t>
            </a:r>
            <a:endParaRPr sz="20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Undergraduates studying Computer Science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393875"/>
            <a:ext cx="4393450" cy="29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987" y="-76200"/>
            <a:ext cx="3243811" cy="17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/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What are LibRec and LibRec Auto?</a:t>
            </a:r>
            <a:endParaRPr sz="3600" b="1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397425" y="1548700"/>
            <a:ext cx="4302600" cy="3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" sz="2400" u="sng">
                <a:latin typeface="Calibri"/>
                <a:ea typeface="Calibri"/>
                <a:cs typeface="Calibri"/>
                <a:sym typeface="Calibri"/>
              </a:rPr>
              <a:t>LibRec</a:t>
            </a: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is a GPL-licensed Java library aiming to solve two classic tasks in recommender systems, i.e., rating prediction and item ranking which has implemented a wide array of state-of-the-art recommendation algorithms.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4897000" y="1474800"/>
            <a:ext cx="4093200" cy="3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" sz="2400" i="0" u="sng" strike="noStrike" cap="none">
                <a:latin typeface="Calibri"/>
                <a:ea typeface="Calibri"/>
                <a:cs typeface="Calibri"/>
                <a:sym typeface="Calibri"/>
              </a:rPr>
              <a:t>LibRec Auto</a:t>
            </a:r>
            <a:r>
              <a:rPr lang="en" sz="2400" i="0" u="none" strike="noStrike" cap="none">
                <a:latin typeface="Calibri"/>
                <a:ea typeface="Calibri"/>
                <a:cs typeface="Calibri"/>
                <a:sym typeface="Calibri"/>
              </a:rPr>
              <a:t> is a supplemental python framework which manages a pseudo-cache of components for previous experiments, introduces additional functionality, and makes interacting with LibRec simpler.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/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Why are we pursuing LibRec Auto?</a:t>
            </a:r>
            <a:endParaRPr sz="3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343800" y="1319600"/>
            <a:ext cx="84564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LibRec Auto has the propensity to decrease total time when conducting and evaluating multiple recommender experiments.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LibRec Auto has the potential to broadens the users of LibRec by inviting those who do not know what python/java are, but wish to use LibRec.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 We, the undergraduate researchers, have learned a great deal about different machine learning life cycles and what Data Science looks like in application (beyond the classroom.)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/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CCOL?</a:t>
            </a:r>
            <a:endParaRPr sz="3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Shape 292"/>
          <p:cNvSpPr txBox="1"/>
          <p:nvPr/>
        </p:nvSpPr>
        <p:spPr>
          <a:xfrm>
            <a:off x="311700" y="1451400"/>
            <a:ext cx="85206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•Chicago City of Learning is a website designed for students (up to high school) to explore and interact with in order to further their learning and interests.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https://chicagocityoflearning.org/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450" y="2180300"/>
            <a:ext cx="2853675" cy="285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What is CCOL?</a:t>
            </a:r>
            <a:endParaRPr sz="3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311700" y="1228725"/>
            <a:ext cx="8520600" cy="20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•We’ve created a new recommender system which matches student users with online lessons and activities based on previous badges they’ve attained.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• Working on the CCOL site not other furthered others opportunities for education but also exposed us to working on real world large data analytics projects as a team.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323" y="2892275"/>
            <a:ext cx="3287199" cy="217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265500" y="6939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</a:pPr>
            <a:r>
              <a:rPr lang="en" sz="36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C. Elegans Movement Behavior Analysis</a:t>
            </a:r>
            <a:endParaRPr sz="3600" b="1">
              <a:solidFill>
                <a:schemeClr val="accent2"/>
              </a:solidFill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type="subTitle" idx="1"/>
          </p:nvPr>
        </p:nvSpPr>
        <p:spPr>
          <a:xfrm>
            <a:off x="265500" y="2354676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Presenter: Yiyang (Ian) Wang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Student Members: Mingfei Shao, Jennifer Piane, Priya Deshpande, Jie Bao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Faculty Members: Dr. Daniela Raicu, Dr. Jacob Furst, Dr. Hongkyun Kim</a:t>
            </a:r>
            <a:endParaRPr sz="1800"/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900" y="1091200"/>
            <a:ext cx="4252650" cy="3194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/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075" y="1465500"/>
            <a:ext cx="2675100" cy="25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87412" y="1549884"/>
            <a:ext cx="2953525" cy="238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5158" y="1465499"/>
            <a:ext cx="3102818" cy="25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7251102" y="5500558"/>
            <a:ext cx="4762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Moy et al. (2015) PLoS One, vol.10 no.2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Shape 317"/>
          <p:cNvSpPr txBox="1"/>
          <p:nvPr/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Worm Tracker Device</a:t>
            </a:r>
            <a:endParaRPr sz="3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Shape 318"/>
          <p:cNvSpPr txBox="1"/>
          <p:nvPr/>
        </p:nvSpPr>
        <p:spPr>
          <a:xfrm>
            <a:off x="1983065" y="4336383"/>
            <a:ext cx="47622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Moy et al. (2015) PLoS One, vol.10 no.2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36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C. elegans, Wild-Type, No Food</a:t>
            </a:r>
            <a:endParaRPr sz="3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N2_nf4_Shar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783" t="27101"/>
          <a:stretch/>
        </p:blipFill>
        <p:spPr>
          <a:xfrm>
            <a:off x="2005011" y="1227839"/>
            <a:ext cx="4870028" cy="365252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/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C. elegans Movement Data</a:t>
            </a:r>
            <a:endParaRPr sz="3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909701"/>
            <a:ext cx="4980000" cy="190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3385564" y="1425588"/>
            <a:ext cx="197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Centroid Data Sets</a:t>
            </a:r>
            <a:endParaRPr sz="1800">
              <a:solidFill>
                <a:srgbClr val="4472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3385581" y="3928591"/>
            <a:ext cx="1973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Posture Data Sets</a:t>
            </a:r>
            <a:endParaRPr sz="1800">
              <a:solidFill>
                <a:srgbClr val="4472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Shape 333"/>
          <p:cNvCxnSpPr/>
          <p:nvPr/>
        </p:nvCxnSpPr>
        <p:spPr>
          <a:xfrm>
            <a:off x="5434832" y="2936794"/>
            <a:ext cx="894600" cy="25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34" name="Shape 3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2833" y="2198721"/>
            <a:ext cx="2528200" cy="144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02391" y="2002589"/>
            <a:ext cx="641408" cy="64172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/>
          <p:nvPr/>
        </p:nvSpPr>
        <p:spPr>
          <a:xfrm>
            <a:off x="7578332" y="3642661"/>
            <a:ext cx="457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(E)</a:t>
            </a:r>
            <a:endParaRPr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6805289" y="1239246"/>
            <a:ext cx="2235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Step Length Data Sets</a:t>
            </a:r>
            <a:endParaRPr sz="1800">
              <a:solidFill>
                <a:srgbClr val="4472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title"/>
          </p:nvPr>
        </p:nvSpPr>
        <p:spPr>
          <a:xfrm>
            <a:off x="343075" y="422775"/>
            <a:ext cx="3972000" cy="331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Calibri"/>
                <a:ea typeface="Calibri"/>
                <a:cs typeface="Calibri"/>
                <a:sym typeface="Calibri"/>
              </a:rPr>
              <a:t>Towards suicide risk and stage assessment using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Calibri"/>
                <a:ea typeface="Calibri"/>
                <a:cs typeface="Calibri"/>
                <a:sym typeface="Calibri"/>
              </a:rPr>
              <a:t>informal topics learnt from social media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Shape 343"/>
          <p:cNvSpPr txBox="1">
            <a:spLocks noGrp="1"/>
          </p:cNvSpPr>
          <p:nvPr>
            <p:ph type="subTitle" idx="1"/>
          </p:nvPr>
        </p:nvSpPr>
        <p:spPr>
          <a:xfrm>
            <a:off x="306475" y="3271025"/>
            <a:ext cx="4045200" cy="17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Presenter: Mengyuan Shang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Student Member: Rae Chiang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Advisors: Dr. Daniela Stan Raicu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Dr. Jonathan Gemmell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800" y="871600"/>
            <a:ext cx="3747899" cy="322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body" idx="4294967295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81000" rtl="0">
              <a:spcBef>
                <a:spcPts val="800"/>
              </a:spcBef>
              <a:spcAft>
                <a:spcPts val="0"/>
              </a:spcAft>
              <a:buSzPts val="2400"/>
              <a:buChar char="•"/>
            </a:pPr>
            <a:r>
              <a:rPr lang="en" sz="2400" b="1"/>
              <a:t>Fairness-Aware Recommendation Systems </a:t>
            </a:r>
            <a:r>
              <a:rPr lang="en" sz="2400"/>
              <a:t> by Nasim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 b="1"/>
              <a:t>Librec Auto &amp; CCOL RS</a:t>
            </a:r>
            <a:r>
              <a:rPr lang="en" sz="2400"/>
              <a:t> by Aldo and Xavier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 b="1"/>
              <a:t>C. Elegans Movement Behavior Analysis</a:t>
            </a:r>
            <a:r>
              <a:rPr lang="en" sz="2400"/>
              <a:t> by Yiyang (Ian)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 b="1"/>
              <a:t>Towards suicide risk and stage assessment</a:t>
            </a:r>
            <a:r>
              <a:rPr lang="en" sz="2400"/>
              <a:t> by Rae &amp; Mengyuan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 b="1"/>
              <a:t>MEDIX: Medical Informatics Experience</a:t>
            </a:r>
            <a:r>
              <a:rPr lang="en" sz="2400"/>
              <a:t> by Sam and Eura</a:t>
            </a:r>
            <a:endParaRPr sz="2400"/>
          </a:p>
        </p:txBody>
      </p:sp>
      <p:sp>
        <p:nvSpPr>
          <p:cNvPr id="213" name="Shape 213"/>
          <p:cNvSpPr txBox="1">
            <a:spLocks noGrp="1"/>
          </p:cNvSpPr>
          <p:nvPr>
            <p:ph type="title" idx="4294967295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What we are going to talk about?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500" y="0"/>
            <a:ext cx="1619500" cy="15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/>
        </p:nvSpPr>
        <p:spPr>
          <a:xfrm>
            <a:off x="242400" y="1575900"/>
            <a:ext cx="2836200" cy="28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 topic model and machine learning techniques to build a model that can predict risk and stage of suicide ideation.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39700" rtl="0">
              <a:spcBef>
                <a:spcPts val="640"/>
              </a:spcBef>
              <a:spcAft>
                <a:spcPts val="0"/>
              </a:spcAft>
              <a:buNone/>
            </a:pP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3450" y="1328725"/>
            <a:ext cx="5878822" cy="3158148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Shape 351"/>
          <p:cNvSpPr txBox="1"/>
          <p:nvPr/>
        </p:nvSpPr>
        <p:spPr>
          <a:xfrm>
            <a:off x="5257975" y="4561650"/>
            <a:ext cx="36942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600" u="sng">
                <a:solidFill>
                  <a:srgbClr val="85D2DD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https://www.reddit.com/r/SuicideWatch/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Shape 352"/>
          <p:cNvSpPr txBox="1"/>
          <p:nvPr/>
        </p:nvSpPr>
        <p:spPr>
          <a:xfrm>
            <a:off x="147400" y="23070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Towards suicide risk and stage assessment using</a:t>
            </a:r>
            <a:endParaRPr sz="30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informal topics learnt from social media</a:t>
            </a:r>
            <a:endParaRPr sz="3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/>
        </p:nvSpPr>
        <p:spPr>
          <a:xfrm>
            <a:off x="114475" y="79800"/>
            <a:ext cx="8432700" cy="50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Involve ”human in the loop” to improve predictive model performance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17500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Improve efficiency of suicide prevention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17500" rtl="0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Coaching lay people (hotline, blogs etc.)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Shape 3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025" y="1875536"/>
            <a:ext cx="4289511" cy="2529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 descr="suicide hotmailâçå¾çæç´¢ç»æ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6950" y="2206237"/>
            <a:ext cx="3944325" cy="18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/>
        </p:nvSpPr>
        <p:spPr>
          <a:xfrm>
            <a:off x="476584" y="4505669"/>
            <a:ext cx="78762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85D2DD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https://www.semrush.com/blog/how-data-science-can-impact-seo-semrushchat/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85D2DD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https://thethoughtco.org/2017/09/09/suicide-prevention-warning-signs-helpline-details-across-india/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4472C4"/>
                </a:solidFill>
                <a:latin typeface="Calibri"/>
                <a:ea typeface="Calibri"/>
                <a:cs typeface="Calibri"/>
                <a:sym typeface="Calibri"/>
              </a:rPr>
              <a:t>MEDIX: Medical Informatics Experience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/>
          <p:cNvSpPr txBox="1">
            <a:spLocks noGrp="1"/>
          </p:cNvSpPr>
          <p:nvPr>
            <p:ph type="subTitle" idx="1"/>
          </p:nvPr>
        </p:nvSpPr>
        <p:spPr>
          <a:xfrm>
            <a:off x="265500" y="2921400"/>
            <a:ext cx="4045200" cy="7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Sam Berglin and Eura Shin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300" y="395250"/>
            <a:ext cx="4319126" cy="4012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/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MEDIX: Medical Informatics Experience</a:t>
            </a:r>
            <a:endParaRPr sz="3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311700" y="1143675"/>
            <a:ext cx="8520600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Project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: Representational Sampling for Active Learning in Computer Aided Diagnosis Systems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2703329" y="2430150"/>
            <a:ext cx="3201455" cy="2264664"/>
          </a:xfrm>
          <a:prstGeom prst="flowChartProcess">
            <a:avLst/>
          </a:prstGeom>
          <a:solidFill>
            <a:srgbClr val="DEF2F1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5" name="Shape 375"/>
          <p:cNvCxnSpPr/>
          <p:nvPr/>
        </p:nvCxnSpPr>
        <p:spPr>
          <a:xfrm rot="10800000" flipH="1">
            <a:off x="3658625" y="2718779"/>
            <a:ext cx="1322400" cy="943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dot"/>
            <a:round/>
            <a:headEnd type="none" w="sm" len="sm"/>
            <a:tailEnd type="triangle" w="med" len="med"/>
          </a:ln>
        </p:spPr>
      </p:cxnSp>
      <p:cxnSp>
        <p:nvCxnSpPr>
          <p:cNvPr id="376" name="Shape 376"/>
          <p:cNvCxnSpPr/>
          <p:nvPr/>
        </p:nvCxnSpPr>
        <p:spPr>
          <a:xfrm flipH="1">
            <a:off x="3028742" y="3611492"/>
            <a:ext cx="689100" cy="59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7" name="Shape 377"/>
          <p:cNvCxnSpPr/>
          <p:nvPr/>
        </p:nvCxnSpPr>
        <p:spPr>
          <a:xfrm>
            <a:off x="3717842" y="3616937"/>
            <a:ext cx="1230000" cy="370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8" name="Shape 378"/>
          <p:cNvCxnSpPr/>
          <p:nvPr/>
        </p:nvCxnSpPr>
        <p:spPr>
          <a:xfrm rot="10800000">
            <a:off x="3722629" y="2517483"/>
            <a:ext cx="0" cy="11049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9" name="Shape 379"/>
          <p:cNvSpPr/>
          <p:nvPr/>
        </p:nvSpPr>
        <p:spPr>
          <a:xfrm>
            <a:off x="4118583" y="3352812"/>
            <a:ext cx="89100" cy="101700"/>
          </a:xfrm>
          <a:prstGeom prst="ellipse">
            <a:avLst/>
          </a:prstGeom>
          <a:solidFill>
            <a:srgbClr val="303C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4259412" y="3167720"/>
            <a:ext cx="89100" cy="101700"/>
          </a:xfrm>
          <a:prstGeom prst="ellipse">
            <a:avLst/>
          </a:prstGeom>
          <a:solidFill>
            <a:srgbClr val="303C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4170131" y="3239901"/>
            <a:ext cx="89100" cy="101700"/>
          </a:xfrm>
          <a:prstGeom prst="ellipse">
            <a:avLst/>
          </a:prstGeom>
          <a:solidFill>
            <a:srgbClr val="303C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/>
          <p:nvPr/>
        </p:nvSpPr>
        <p:spPr>
          <a:xfrm>
            <a:off x="4118583" y="3014079"/>
            <a:ext cx="89100" cy="101700"/>
          </a:xfrm>
          <a:prstGeom prst="ellipse">
            <a:avLst/>
          </a:prstGeom>
          <a:solidFill>
            <a:srgbClr val="303C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Shape 383"/>
          <p:cNvSpPr/>
          <p:nvPr/>
        </p:nvSpPr>
        <p:spPr>
          <a:xfrm>
            <a:off x="4049679" y="3201578"/>
            <a:ext cx="89100" cy="101700"/>
          </a:xfrm>
          <a:prstGeom prst="ellipse">
            <a:avLst/>
          </a:prstGeom>
          <a:solidFill>
            <a:srgbClr val="303C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3960390" y="3547387"/>
            <a:ext cx="89100" cy="101700"/>
          </a:xfrm>
          <a:prstGeom prst="ellipse">
            <a:avLst/>
          </a:prstGeom>
          <a:solidFill>
            <a:srgbClr val="303C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3446149" y="3454387"/>
            <a:ext cx="89100" cy="101700"/>
          </a:xfrm>
          <a:prstGeom prst="ellipse">
            <a:avLst/>
          </a:prstGeom>
          <a:solidFill>
            <a:srgbClr val="303C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Shape 386"/>
          <p:cNvSpPr/>
          <p:nvPr/>
        </p:nvSpPr>
        <p:spPr>
          <a:xfrm>
            <a:off x="3569336" y="3611492"/>
            <a:ext cx="89100" cy="101700"/>
          </a:xfrm>
          <a:prstGeom prst="ellipse">
            <a:avLst/>
          </a:prstGeom>
          <a:solidFill>
            <a:srgbClr val="303C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Shape 387"/>
          <p:cNvSpPr/>
          <p:nvPr/>
        </p:nvSpPr>
        <p:spPr>
          <a:xfrm>
            <a:off x="3584389" y="3435494"/>
            <a:ext cx="89100" cy="101700"/>
          </a:xfrm>
          <a:prstGeom prst="ellipse">
            <a:avLst/>
          </a:prstGeom>
          <a:solidFill>
            <a:srgbClr val="303C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Shape 388"/>
          <p:cNvSpPr/>
          <p:nvPr/>
        </p:nvSpPr>
        <p:spPr>
          <a:xfrm>
            <a:off x="3569336" y="3303154"/>
            <a:ext cx="89100" cy="101700"/>
          </a:xfrm>
          <a:prstGeom prst="ellipse">
            <a:avLst/>
          </a:prstGeom>
          <a:solidFill>
            <a:srgbClr val="303C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3761802" y="3751297"/>
            <a:ext cx="89100" cy="101700"/>
          </a:xfrm>
          <a:prstGeom prst="ellipse">
            <a:avLst/>
          </a:prstGeom>
          <a:solidFill>
            <a:srgbClr val="303C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Shape 390"/>
          <p:cNvSpPr/>
          <p:nvPr/>
        </p:nvSpPr>
        <p:spPr>
          <a:xfrm>
            <a:off x="3356860" y="3398858"/>
            <a:ext cx="89100" cy="101700"/>
          </a:xfrm>
          <a:prstGeom prst="ellipse">
            <a:avLst/>
          </a:prstGeom>
          <a:solidFill>
            <a:srgbClr val="303C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3446149" y="3297282"/>
            <a:ext cx="89100" cy="101700"/>
          </a:xfrm>
          <a:prstGeom prst="ellipse">
            <a:avLst/>
          </a:prstGeom>
          <a:solidFill>
            <a:srgbClr val="303C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3920288" y="2744174"/>
            <a:ext cx="89100" cy="101700"/>
          </a:xfrm>
          <a:prstGeom prst="ellipse">
            <a:avLst/>
          </a:prstGeom>
          <a:solidFill>
            <a:srgbClr val="303C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4009577" y="2980952"/>
            <a:ext cx="368700" cy="522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3315863" y="3225009"/>
            <a:ext cx="445800" cy="5226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3739236" y="3729515"/>
            <a:ext cx="134400" cy="1452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3937824" y="3525605"/>
            <a:ext cx="134400" cy="1452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3897722" y="2722392"/>
            <a:ext cx="134400" cy="1452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4207872" y="3804326"/>
            <a:ext cx="89100" cy="101700"/>
          </a:xfrm>
          <a:prstGeom prst="ellipse">
            <a:avLst/>
          </a:prstGeom>
          <a:solidFill>
            <a:srgbClr val="303C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4080842" y="3804326"/>
            <a:ext cx="89100" cy="101700"/>
          </a:xfrm>
          <a:prstGeom prst="ellipse">
            <a:avLst/>
          </a:prstGeom>
          <a:solidFill>
            <a:srgbClr val="303C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4149274" y="3964820"/>
            <a:ext cx="89100" cy="101700"/>
          </a:xfrm>
          <a:prstGeom prst="ellipse">
            <a:avLst/>
          </a:prstGeom>
          <a:solidFill>
            <a:srgbClr val="303C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Shape 401"/>
          <p:cNvSpPr/>
          <p:nvPr/>
        </p:nvSpPr>
        <p:spPr>
          <a:xfrm>
            <a:off x="4334902" y="3751297"/>
            <a:ext cx="89100" cy="101700"/>
          </a:xfrm>
          <a:prstGeom prst="ellipse">
            <a:avLst/>
          </a:prstGeom>
          <a:solidFill>
            <a:srgbClr val="303C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Shape 402"/>
          <p:cNvSpPr/>
          <p:nvPr/>
        </p:nvSpPr>
        <p:spPr>
          <a:xfrm>
            <a:off x="4049679" y="3670744"/>
            <a:ext cx="425700" cy="4362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Shape 403"/>
          <p:cNvSpPr txBox="1"/>
          <p:nvPr/>
        </p:nvSpPr>
        <p:spPr>
          <a:xfrm>
            <a:off x="3494029" y="2448358"/>
            <a:ext cx="297000" cy="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Shape 404"/>
          <p:cNvSpPr txBox="1"/>
          <p:nvPr/>
        </p:nvSpPr>
        <p:spPr>
          <a:xfrm>
            <a:off x="2832182" y="4123666"/>
            <a:ext cx="297000" cy="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Shape 405"/>
          <p:cNvSpPr txBox="1"/>
          <p:nvPr/>
        </p:nvSpPr>
        <p:spPr>
          <a:xfrm>
            <a:off x="4752555" y="2568159"/>
            <a:ext cx="297000" cy="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Shape 406"/>
          <p:cNvSpPr txBox="1"/>
          <p:nvPr/>
        </p:nvSpPr>
        <p:spPr>
          <a:xfrm>
            <a:off x="4947762" y="3852872"/>
            <a:ext cx="297000" cy="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7" name="Shape 407"/>
          <p:cNvCxnSpPr/>
          <p:nvPr/>
        </p:nvCxnSpPr>
        <p:spPr>
          <a:xfrm rot="10800000" flipH="1">
            <a:off x="4228068" y="2947440"/>
            <a:ext cx="1834500" cy="306600"/>
          </a:xfrm>
          <a:prstGeom prst="straightConnector1">
            <a:avLst/>
          </a:prstGeom>
          <a:noFill/>
          <a:ln w="19050" cap="flat" cmpd="sng">
            <a:solidFill>
              <a:srgbClr val="F4976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8" name="Shape 408"/>
          <p:cNvSpPr txBox="1"/>
          <p:nvPr/>
        </p:nvSpPr>
        <p:spPr>
          <a:xfrm>
            <a:off x="1530900" y="2546136"/>
            <a:ext cx="11100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these nodules different?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Shape 409"/>
          <p:cNvCxnSpPr>
            <a:stCxn id="397" idx="2"/>
            <a:endCxn id="408" idx="3"/>
          </p:cNvCxnSpPr>
          <p:nvPr/>
        </p:nvCxnSpPr>
        <p:spPr>
          <a:xfrm flipH="1">
            <a:off x="2641022" y="2794992"/>
            <a:ext cx="1256700" cy="12300"/>
          </a:xfrm>
          <a:prstGeom prst="straightConnector1">
            <a:avLst/>
          </a:prstGeom>
          <a:noFill/>
          <a:ln w="19050" cap="flat" cmpd="sng">
            <a:solidFill>
              <a:srgbClr val="F4976C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0" name="Shape 410"/>
          <p:cNvSpPr/>
          <p:nvPr/>
        </p:nvSpPr>
        <p:spPr>
          <a:xfrm>
            <a:off x="4138968" y="3126990"/>
            <a:ext cx="89100" cy="101700"/>
          </a:xfrm>
          <a:prstGeom prst="ellipse">
            <a:avLst/>
          </a:prstGeom>
          <a:solidFill>
            <a:srgbClr val="0856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Shape 411"/>
          <p:cNvSpPr txBox="1"/>
          <p:nvPr/>
        </p:nvSpPr>
        <p:spPr>
          <a:xfrm>
            <a:off x="6083078" y="2730475"/>
            <a:ext cx="16734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we represent entire clusters with a single point?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Shape 4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455" y="3422134"/>
            <a:ext cx="1048800" cy="1156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Shape 413"/>
          <p:cNvCxnSpPr>
            <a:stCxn id="394" idx="3"/>
            <a:endCxn id="412" idx="3"/>
          </p:cNvCxnSpPr>
          <p:nvPr/>
        </p:nvCxnSpPr>
        <p:spPr>
          <a:xfrm flipH="1">
            <a:off x="1462349" y="3671076"/>
            <a:ext cx="1918800" cy="329400"/>
          </a:xfrm>
          <a:prstGeom prst="straightConnector1">
            <a:avLst/>
          </a:prstGeom>
          <a:noFill/>
          <a:ln w="19050" cap="flat" cmpd="sng">
            <a:solidFill>
              <a:srgbClr val="F4976C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/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Why does it matter?</a:t>
            </a:r>
            <a:endParaRPr sz="3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 txBox="1"/>
          <p:nvPr/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Intellectual Merit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: Representational and informative sampling for active learning to a problem with uncertain labels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 b="1">
                <a:latin typeface="Calibri"/>
                <a:ea typeface="Calibri"/>
                <a:cs typeface="Calibri"/>
                <a:sym typeface="Calibri"/>
              </a:rPr>
              <a:t>Broader Impacts: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Allows computer aided diagnosis systems to be built quicker and cheaper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Shape 420"/>
          <p:cNvSpPr txBox="1"/>
          <p:nvPr/>
        </p:nvSpPr>
        <p:spPr>
          <a:xfrm>
            <a:off x="497850" y="3156550"/>
            <a:ext cx="7748400" cy="1033200"/>
          </a:xfrm>
          <a:prstGeom prst="rect">
            <a:avLst/>
          </a:prstGeom>
          <a:noFill/>
          <a:ln w="9525" cap="flat" cmpd="sng">
            <a:solidFill>
              <a:srgbClr val="4DB6A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latin typeface="Calibri"/>
                <a:ea typeface="Calibri"/>
                <a:cs typeface="Calibri"/>
                <a:sym typeface="Calibri"/>
              </a:rPr>
              <a:t>Choosing your own data science project: </a:t>
            </a:r>
            <a:endParaRPr sz="1800" b="1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latin typeface="Calibri"/>
                <a:ea typeface="Calibri"/>
                <a:cs typeface="Calibri"/>
                <a:sym typeface="Calibri"/>
              </a:rPr>
              <a:t>Eura: </a:t>
            </a:r>
            <a:r>
              <a:rPr lang="en" sz="1800" i="0" u="none" strike="noStrike" cap="none">
                <a:latin typeface="Calibri"/>
                <a:ea typeface="Calibri"/>
                <a:cs typeface="Calibri"/>
                <a:sym typeface="Calibri"/>
              </a:rPr>
              <a:t>likes applying computer science to real world topics </a:t>
            </a:r>
            <a:endParaRPr sz="1800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latin typeface="Calibri"/>
                <a:ea typeface="Calibri"/>
                <a:cs typeface="Calibri"/>
                <a:sym typeface="Calibri"/>
              </a:rPr>
              <a:t>Sam:</a:t>
            </a:r>
            <a:r>
              <a:rPr lang="en" sz="1800" i="0" u="none" strike="noStrike" cap="none">
                <a:latin typeface="Calibri"/>
                <a:ea typeface="Calibri"/>
                <a:cs typeface="Calibri"/>
                <a:sym typeface="Calibri"/>
              </a:rPr>
              <a:t> liked math and computers, and data science is </a:t>
            </a:r>
            <a:r>
              <a:rPr lang="en" sz="1800" b="1" i="0" u="none" strike="noStrike" cap="none">
                <a:latin typeface="Calibri"/>
                <a:ea typeface="Calibri"/>
                <a:cs typeface="Calibri"/>
                <a:sym typeface="Calibri"/>
              </a:rPr>
              <a:t>hot!</a:t>
            </a:r>
            <a:endParaRPr sz="1800" b="1" i="0" u="none" strike="noStrike" cap="none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/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sz="3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8153" y="748600"/>
            <a:ext cx="2342822" cy="217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450" y="2636963"/>
            <a:ext cx="2420201" cy="208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3225" y="116959"/>
            <a:ext cx="2953525" cy="126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626" y="1648675"/>
            <a:ext cx="2797325" cy="2262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66249" y="116950"/>
            <a:ext cx="2420200" cy="1930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 descr="https://lh3.googleusercontent.com/qvnZPAxYIEpazWRGHa_ou-6xPgc4HHBYHlpInM6tvPStIqdXT96HG8mANScWuR4TVCKKTQiBz7WK4v5npUBMh0Li-9UTVh-U0NI1Lsku_pcu1kxZesUr-EHNUHb2l962mPLJPP33m6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86477" y="2839148"/>
            <a:ext cx="2797325" cy="13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265500" y="779025"/>
            <a:ext cx="4045200" cy="17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Fairness-Aware Recommendation Systems</a:t>
            </a:r>
            <a:endParaRPr sz="3600" b="1">
              <a:solidFill>
                <a:schemeClr val="accent2"/>
              </a:solidFill>
            </a:endParaRPr>
          </a:p>
        </p:txBody>
      </p:sp>
      <p:sp>
        <p:nvSpPr>
          <p:cNvPr id="225" name="Shape 225"/>
          <p:cNvSpPr txBox="1">
            <a:spLocks noGrp="1"/>
          </p:cNvSpPr>
          <p:nvPr>
            <p:ph type="subTitle" idx="1"/>
          </p:nvPr>
        </p:nvSpPr>
        <p:spPr>
          <a:xfrm>
            <a:off x="265500" y="2733525"/>
            <a:ext cx="4045200" cy="18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Presenter: Nasim Sonboli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Advisor: Dr. Robin Burke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Co-advisor: Bamshad Mobasher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Collaborator: Aldo Ordonez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750" y="846750"/>
            <a:ext cx="4294149" cy="370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4325" y="1871650"/>
            <a:ext cx="1441950" cy="11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Recommender Systems </a:t>
            </a:r>
            <a:endParaRPr sz="3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Shape 233"/>
          <p:cNvSpPr txBox="1"/>
          <p:nvPr/>
        </p:nvSpPr>
        <p:spPr>
          <a:xfrm>
            <a:off x="343800" y="1319600"/>
            <a:ext cx="84564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2525" y="1152425"/>
            <a:ext cx="3873375" cy="38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>
            <a:spLocks noGrp="1"/>
          </p:cNvSpPr>
          <p:nvPr>
            <p:ph type="subTitle" idx="1"/>
          </p:nvPr>
        </p:nvSpPr>
        <p:spPr>
          <a:xfrm>
            <a:off x="265500" y="1319600"/>
            <a:ext cx="4045200" cy="3646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Help in dealing with information overload by filtering irrelevant information. 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Help users find the information they are interested in considering their past behavior.</a:t>
            </a:r>
            <a:endParaRPr sz="2000">
              <a:solidFill>
                <a:srgbClr val="000000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Ratings</a:t>
            </a:r>
            <a:endParaRPr sz="2000">
              <a:solidFill>
                <a:srgbClr val="000000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Musics they listened to</a:t>
            </a:r>
            <a:endParaRPr sz="2000">
              <a:solidFill>
                <a:srgbClr val="000000"/>
              </a:solidFill>
            </a:endParaRPr>
          </a:p>
          <a:p>
            <a: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 sz="2000">
                <a:solidFill>
                  <a:srgbClr val="000000"/>
                </a:solidFill>
              </a:rPr>
              <a:t>Movies they watched</a:t>
            </a: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1050" y="67250"/>
            <a:ext cx="1801500" cy="191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/>
        </p:nvSpPr>
        <p:spPr>
          <a:xfrm>
            <a:off x="217013" y="17500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Recommender System </a:t>
            </a:r>
            <a:endParaRPr sz="3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343800" y="1319600"/>
            <a:ext cx="84564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675" y="991638"/>
            <a:ext cx="7154076" cy="40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/>
        </p:nvSpPr>
        <p:spPr>
          <a:xfrm>
            <a:off x="217013" y="17500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Fairness-Aware Recommendations </a:t>
            </a:r>
            <a:endParaRPr sz="3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356975" y="1285100"/>
            <a:ext cx="4215000" cy="3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Bias can creep into the data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Intentionally or unintentionally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As a result algorithms become biased (bias in -&gt; bias out)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The goal is to remove harmful algorithmic biases -&gt; improve fairness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552" y="1329975"/>
            <a:ext cx="3747300" cy="3271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/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Fairness-Aware Recommendations</a:t>
            </a:r>
            <a:endParaRPr sz="3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343800" y="1319600"/>
            <a:ext cx="8456400" cy="3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Fairness in access to capital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Loan requests of lower amount get funded faster than high amount requests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Lenders more likely to lend to borrowers in familiar countries or regions of the world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525" y="2906100"/>
            <a:ext cx="2501400" cy="196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000" y="2982300"/>
            <a:ext cx="3383658" cy="18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/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Fairness-Aware Recommendations</a:t>
            </a:r>
            <a:endParaRPr sz="3600" b="1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 txBox="1"/>
          <p:nvPr/>
        </p:nvSpPr>
        <p:spPr>
          <a:xfrm>
            <a:off x="343800" y="1319600"/>
            <a:ext cx="7259700" cy="3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Using machine learning methods &amp; recommendation algorithms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" sz="2000">
                <a:latin typeface="Calibri"/>
                <a:ea typeface="Calibri"/>
                <a:cs typeface="Calibri"/>
                <a:sym typeface="Calibri"/>
              </a:rPr>
              <a:t>We increased fairness by improving the probability of the borrowers in all regions of the world being seen by (recommended to) lenders in kiva dataset.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976C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F4976C"/>
                </a:solidFill>
                <a:latin typeface="Calibri"/>
                <a:ea typeface="Calibri"/>
                <a:cs typeface="Calibri"/>
                <a:sym typeface="Calibri"/>
              </a:rPr>
              <a:t>Data Science can be combined with social sciences to solve real world problems!</a:t>
            </a:r>
            <a:endParaRPr sz="2000">
              <a:solidFill>
                <a:srgbClr val="F4976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976C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rgbClr val="F4976C"/>
                </a:solidFill>
                <a:latin typeface="Calibri"/>
                <a:ea typeface="Calibri"/>
                <a:cs typeface="Calibri"/>
                <a:sym typeface="Calibri"/>
              </a:rPr>
              <a:t>You have the flexibility of working in any field!</a:t>
            </a:r>
            <a:endParaRPr sz="2000">
              <a:solidFill>
                <a:srgbClr val="F4976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9095" y="1892688"/>
            <a:ext cx="2265705" cy="2198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844</Words>
  <Application>Microsoft Macintosh PowerPoint</Application>
  <PresentationFormat>On-screen Show (16:9)</PresentationFormat>
  <Paragraphs>104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Roboto</vt:lpstr>
      <vt:lpstr>Open Sans</vt:lpstr>
      <vt:lpstr>Arial</vt:lpstr>
      <vt:lpstr>Trebuchet MS</vt:lpstr>
      <vt:lpstr>Calibri</vt:lpstr>
      <vt:lpstr>Simple Light</vt:lpstr>
      <vt:lpstr>Geometric</vt:lpstr>
      <vt:lpstr>Office Theme</vt:lpstr>
      <vt:lpstr> Student Presentations </vt:lpstr>
      <vt:lpstr>What we are going to talk about?</vt:lpstr>
      <vt:lpstr>PowerPoint Presentation</vt:lpstr>
      <vt:lpstr>Fairness-Aware Recommendation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Librec Auto</vt:lpstr>
      <vt:lpstr>PowerPoint Presentation</vt:lpstr>
      <vt:lpstr>PowerPoint Presentation</vt:lpstr>
      <vt:lpstr>PowerPoint Presentation</vt:lpstr>
      <vt:lpstr>PowerPoint Presentation</vt:lpstr>
      <vt:lpstr>C. Elegans Movement Behavior Analysis</vt:lpstr>
      <vt:lpstr>PowerPoint Presentation</vt:lpstr>
      <vt:lpstr>PowerPoint Presentation</vt:lpstr>
      <vt:lpstr>PowerPoint Presentation</vt:lpstr>
      <vt:lpstr>Towards suicide risk and stage assessment using informal topics learnt from social media </vt:lpstr>
      <vt:lpstr>PowerPoint Presentation</vt:lpstr>
      <vt:lpstr>PowerPoint Presentation</vt:lpstr>
      <vt:lpstr>MEDIX: Medical Informatics Experience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Student Presentations </dc:title>
  <cp:lastModifiedBy>ywang192</cp:lastModifiedBy>
  <cp:revision>1</cp:revision>
  <dcterms:modified xsi:type="dcterms:W3CDTF">2018-06-25T15:20:44Z</dcterms:modified>
</cp:coreProperties>
</file>